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0" r:id="rId6"/>
    <p:sldId id="271" r:id="rId7"/>
    <p:sldId id="266" r:id="rId8"/>
    <p:sldId id="264" r:id="rId9"/>
    <p:sldId id="261" r:id="rId10"/>
    <p:sldId id="262" r:id="rId11"/>
    <p:sldId id="263" r:id="rId12"/>
    <p:sldId id="268" r:id="rId13"/>
    <p:sldId id="265"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20"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E7066C8-771C-4EE3-8216-6DF011BD132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07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B84242-4D70-4CB5-810F-4A894FF32D58}"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066C8-771C-4EE3-8216-6DF011BD1324}" type="slidenum">
              <a:rPr lang="en-US" smtClean="0"/>
              <a:t>‹#›</a:t>
            </a:fld>
            <a:endParaRPr lang="en-US"/>
          </a:p>
        </p:txBody>
      </p:sp>
    </p:spTree>
    <p:extLst>
      <p:ext uri="{BB962C8B-B14F-4D97-AF65-F5344CB8AC3E}">
        <p14:creationId xmlns:p14="http://schemas.microsoft.com/office/powerpoint/2010/main" val="270696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514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403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spTree>
    <p:extLst>
      <p:ext uri="{BB962C8B-B14F-4D97-AF65-F5344CB8AC3E}">
        <p14:creationId xmlns:p14="http://schemas.microsoft.com/office/powerpoint/2010/main" val="3146946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578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96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770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15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spTree>
    <p:extLst>
      <p:ext uri="{BB962C8B-B14F-4D97-AF65-F5344CB8AC3E}">
        <p14:creationId xmlns:p14="http://schemas.microsoft.com/office/powerpoint/2010/main" val="213829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B84242-4D70-4CB5-810F-4A894FF32D58}"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066C8-771C-4EE3-8216-6DF011BD132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446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B84242-4D70-4CB5-810F-4A894FF32D58}"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066C8-771C-4EE3-8216-6DF011BD1324}" type="slidenum">
              <a:rPr lang="en-US" smtClean="0"/>
              <a:t>‹#›</a:t>
            </a:fld>
            <a:endParaRPr lang="en-US"/>
          </a:p>
        </p:txBody>
      </p:sp>
    </p:spTree>
    <p:extLst>
      <p:ext uri="{BB962C8B-B14F-4D97-AF65-F5344CB8AC3E}">
        <p14:creationId xmlns:p14="http://schemas.microsoft.com/office/powerpoint/2010/main" val="209948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B84242-4D70-4CB5-810F-4A894FF32D58}"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066C8-771C-4EE3-8216-6DF011BD132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24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B84242-4D70-4CB5-810F-4A894FF32D58}"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066C8-771C-4EE3-8216-6DF011BD132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30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84242-4D70-4CB5-810F-4A894FF32D58}"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066C8-771C-4EE3-8216-6DF011BD1324}" type="slidenum">
              <a:rPr lang="en-US" smtClean="0"/>
              <a:t>‹#›</a:t>
            </a:fld>
            <a:endParaRPr lang="en-US"/>
          </a:p>
        </p:txBody>
      </p:sp>
    </p:spTree>
    <p:extLst>
      <p:ext uri="{BB962C8B-B14F-4D97-AF65-F5344CB8AC3E}">
        <p14:creationId xmlns:p14="http://schemas.microsoft.com/office/powerpoint/2010/main" val="247959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B84242-4D70-4CB5-810F-4A894FF32D58}"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066C8-771C-4EE3-8216-6DF011BD132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680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B84242-4D70-4CB5-810F-4A894FF32D58}"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066C8-771C-4EE3-8216-6DF011BD1324}" type="slidenum">
              <a:rPr lang="en-US" smtClean="0"/>
              <a:t>‹#›</a:t>
            </a:fld>
            <a:endParaRPr lang="en-US"/>
          </a:p>
        </p:txBody>
      </p:sp>
    </p:spTree>
    <p:extLst>
      <p:ext uri="{BB962C8B-B14F-4D97-AF65-F5344CB8AC3E}">
        <p14:creationId xmlns:p14="http://schemas.microsoft.com/office/powerpoint/2010/main" val="237615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B84242-4D70-4CB5-810F-4A894FF32D58}" type="datetimeFigureOut">
              <a:rPr lang="en-US" smtClean="0"/>
              <a:t>11/2/2018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7066C8-771C-4EE3-8216-6DF011BD1324}" type="slidenum">
              <a:rPr lang="en-US" smtClean="0"/>
              <a:t>‹#›</a:t>
            </a:fld>
            <a:endParaRPr lang="en-US"/>
          </a:p>
        </p:txBody>
      </p:sp>
    </p:spTree>
    <p:extLst>
      <p:ext uri="{BB962C8B-B14F-4D97-AF65-F5344CB8AC3E}">
        <p14:creationId xmlns:p14="http://schemas.microsoft.com/office/powerpoint/2010/main" val="1072049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lv.edu/provost/teachingandlearning" TargetMode="External"/><Relationship Id="rId2" Type="http://schemas.openxmlformats.org/officeDocument/2006/relationships/hyperlink" Target="https://www.assignmentlibrary.org/" TargetMode="External"/><Relationship Id="rId1" Type="http://schemas.openxmlformats.org/officeDocument/2006/relationships/slideLayout" Target="../slideLayouts/slideLayout2.xml"/><Relationship Id="rId4" Type="http://schemas.openxmlformats.org/officeDocument/2006/relationships/hyperlink" Target="http://learningoutcomesassessment.org/documents/Occasional%20Paper%2026.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Assignment Design  Workshop</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Dr. Sarah L. Strout</a:t>
            </a:r>
          </a:p>
          <a:p>
            <a:r>
              <a:rPr lang="en-US" dirty="0" smtClean="0"/>
              <a:t>Assistant Vice President of Assessment </a:t>
            </a:r>
            <a:r>
              <a:rPr lang="en-US" smtClean="0"/>
              <a:t>and Planning</a:t>
            </a:r>
            <a:endParaRPr lang="en-US" dirty="0" smtClean="0"/>
          </a:p>
          <a:p>
            <a:r>
              <a:rPr lang="en-US" dirty="0" smtClean="0"/>
              <a:t>Worcester State University</a:t>
            </a:r>
          </a:p>
          <a:p>
            <a:r>
              <a:rPr lang="en-US" dirty="0" smtClean="0"/>
              <a:t>Sponsored by the Department of Higher Education</a:t>
            </a:r>
            <a:endParaRPr lang="en-US" dirty="0"/>
          </a:p>
        </p:txBody>
      </p:sp>
    </p:spTree>
    <p:extLst>
      <p:ext uri="{BB962C8B-B14F-4D97-AF65-F5344CB8AC3E}">
        <p14:creationId xmlns:p14="http://schemas.microsoft.com/office/powerpoint/2010/main" val="391959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Who are your students</a:t>
            </a:r>
            <a:endParaRPr lang="en-US" dirty="0"/>
          </a:p>
        </p:txBody>
      </p:sp>
      <p:sp>
        <p:nvSpPr>
          <p:cNvPr id="3" name="Content Placeholder 2"/>
          <p:cNvSpPr>
            <a:spLocks noGrp="1"/>
          </p:cNvSpPr>
          <p:nvPr>
            <p:ph idx="1"/>
          </p:nvPr>
        </p:nvSpPr>
        <p:spPr/>
        <p:txBody>
          <a:bodyPr/>
          <a:lstStyle/>
          <a:p>
            <a:r>
              <a:rPr lang="en-US" dirty="0" smtClean="0"/>
              <a:t>What level students are in this course?</a:t>
            </a:r>
          </a:p>
          <a:p>
            <a:r>
              <a:rPr lang="en-US" dirty="0" smtClean="0"/>
              <a:t>Are the students all majors, mostly majors, mostly non-majors?</a:t>
            </a:r>
          </a:p>
          <a:p>
            <a:r>
              <a:rPr lang="en-US" dirty="0" smtClean="0"/>
              <a:t>Has this course or other courses prepared students to demonstrate competency on these outcomes?</a:t>
            </a:r>
          </a:p>
          <a:p>
            <a:endParaRPr lang="en-US" dirty="0"/>
          </a:p>
        </p:txBody>
      </p:sp>
    </p:spTree>
    <p:extLst>
      <p:ext uri="{BB962C8B-B14F-4D97-AF65-F5344CB8AC3E}">
        <p14:creationId xmlns:p14="http://schemas.microsoft.com/office/powerpoint/2010/main" val="124793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Assignment Assessment</a:t>
            </a:r>
            <a:endParaRPr lang="en-US" dirty="0"/>
          </a:p>
        </p:txBody>
      </p:sp>
      <p:sp>
        <p:nvSpPr>
          <p:cNvPr id="3" name="Content Placeholder 2"/>
          <p:cNvSpPr>
            <a:spLocks noGrp="1"/>
          </p:cNvSpPr>
          <p:nvPr>
            <p:ph idx="1"/>
          </p:nvPr>
        </p:nvSpPr>
        <p:spPr/>
        <p:txBody>
          <a:bodyPr/>
          <a:lstStyle/>
          <a:p>
            <a:r>
              <a:rPr lang="en-US" dirty="0" smtClean="0"/>
              <a:t>Do you have a rubric or scoring guide?</a:t>
            </a:r>
          </a:p>
          <a:p>
            <a:r>
              <a:rPr lang="en-US" dirty="0" smtClean="0"/>
              <a:t>Does the rubric include each of the outcomes you are assessing?</a:t>
            </a:r>
          </a:p>
          <a:p>
            <a:r>
              <a:rPr lang="en-US" dirty="0" smtClean="0"/>
              <a:t>Is there a description for each outcome what performance would look like at each level (e.g. not competent, competent, highly competent)?</a:t>
            </a:r>
          </a:p>
          <a:p>
            <a:r>
              <a:rPr lang="en-US" dirty="0" smtClean="0"/>
              <a:t>Are those descriptions clear and written in a way that a student would understand?</a:t>
            </a:r>
          </a:p>
        </p:txBody>
      </p:sp>
    </p:spTree>
    <p:extLst>
      <p:ext uri="{BB962C8B-B14F-4D97-AF65-F5344CB8AC3E}">
        <p14:creationId xmlns:p14="http://schemas.microsoft.com/office/powerpoint/2010/main" val="117705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Assignment Instructions</a:t>
            </a:r>
            <a:endParaRPr lang="en-US" dirty="0"/>
          </a:p>
        </p:txBody>
      </p:sp>
      <p:sp>
        <p:nvSpPr>
          <p:cNvPr id="3" name="Content Placeholder 2"/>
          <p:cNvSpPr>
            <a:spLocks noGrp="1"/>
          </p:cNvSpPr>
          <p:nvPr>
            <p:ph idx="1"/>
          </p:nvPr>
        </p:nvSpPr>
        <p:spPr/>
        <p:txBody>
          <a:bodyPr>
            <a:normAutofit lnSpcReduction="10000"/>
          </a:bodyPr>
          <a:lstStyle/>
          <a:p>
            <a:r>
              <a:rPr lang="en-US" dirty="0" smtClean="0"/>
              <a:t>Are the instructions clear, concise, and written at a level the student would understand?</a:t>
            </a:r>
          </a:p>
          <a:p>
            <a:r>
              <a:rPr lang="en-US" dirty="0" smtClean="0"/>
              <a:t>Do the instructions include:</a:t>
            </a:r>
          </a:p>
          <a:p>
            <a:pPr lvl="1"/>
            <a:r>
              <a:rPr lang="en-US" dirty="0" smtClean="0"/>
              <a:t>The purpose of the assignment?</a:t>
            </a:r>
          </a:p>
          <a:p>
            <a:pPr lvl="1"/>
            <a:r>
              <a:rPr lang="en-US" dirty="0" smtClean="0"/>
              <a:t>The outcomes being measured?</a:t>
            </a:r>
          </a:p>
          <a:p>
            <a:pPr lvl="1"/>
            <a:r>
              <a:rPr lang="en-US" dirty="0" smtClean="0"/>
              <a:t>A rubric or scoring guide?</a:t>
            </a:r>
          </a:p>
          <a:p>
            <a:pPr lvl="1"/>
            <a:r>
              <a:rPr lang="en-US" dirty="0" smtClean="0"/>
              <a:t>Details about length, sources, style, formatting </a:t>
            </a:r>
            <a:r>
              <a:rPr lang="en-US" dirty="0" err="1" smtClean="0"/>
              <a:t>etc</a:t>
            </a:r>
            <a:r>
              <a:rPr lang="en-US" dirty="0" smtClean="0"/>
              <a:t>?</a:t>
            </a:r>
          </a:p>
          <a:p>
            <a:pPr lvl="1"/>
            <a:r>
              <a:rPr lang="en-US" dirty="0" smtClean="0"/>
              <a:t>Frequently asked questions?</a:t>
            </a:r>
          </a:p>
        </p:txBody>
      </p:sp>
    </p:spTree>
    <p:extLst>
      <p:ext uri="{BB962C8B-B14F-4D97-AF65-F5344CB8AC3E}">
        <p14:creationId xmlns:p14="http://schemas.microsoft.com/office/powerpoint/2010/main" val="272373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smtClean="0"/>
              <a:t>Paired work (30 min each- 60 min total)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Introduce your assignment to your partner (for context and purpose)</a:t>
            </a:r>
          </a:p>
          <a:p>
            <a:r>
              <a:rPr lang="en-US" dirty="0" smtClean="0"/>
              <a:t>Discuss and give feedback on the outcomes for the assignment </a:t>
            </a:r>
          </a:p>
          <a:p>
            <a:r>
              <a:rPr lang="en-US" dirty="0" smtClean="0"/>
              <a:t>Discuss and give feedback on the rubric/scoring for the assignment </a:t>
            </a:r>
          </a:p>
          <a:p>
            <a:r>
              <a:rPr lang="en-US" dirty="0" smtClean="0"/>
              <a:t>Discuss and give feedback on the instructions for the assignment</a:t>
            </a:r>
          </a:p>
          <a:p>
            <a:pPr lvl="1"/>
            <a:r>
              <a:rPr lang="en-US" dirty="0" smtClean="0"/>
              <a:t>See handout for suggested questions</a:t>
            </a:r>
            <a:endParaRPr lang="en-US" dirty="0"/>
          </a:p>
          <a:p>
            <a:r>
              <a:rPr lang="en-US" dirty="0" smtClean="0"/>
              <a:t>Write a brief summary of feedback</a:t>
            </a:r>
          </a:p>
          <a:p>
            <a:r>
              <a:rPr lang="en-US" dirty="0" smtClean="0"/>
              <a:t>Switch to the other partner</a:t>
            </a:r>
          </a:p>
          <a:p>
            <a:pPr marL="0" indent="0">
              <a:buNone/>
            </a:pPr>
            <a:r>
              <a:rPr lang="en-US" dirty="0" smtClean="0"/>
              <a:t>				</a:t>
            </a:r>
          </a:p>
          <a:p>
            <a:pPr marL="0" indent="0">
              <a:buNone/>
            </a:pPr>
            <a:r>
              <a:rPr lang="en-US" dirty="0"/>
              <a:t>	</a:t>
            </a:r>
            <a:r>
              <a:rPr lang="en-US" dirty="0" smtClean="0"/>
              <a:t>*try to look at the assignment from the student’s perspective</a:t>
            </a:r>
          </a:p>
        </p:txBody>
      </p:sp>
    </p:spTree>
    <p:extLst>
      <p:ext uri="{BB962C8B-B14F-4D97-AF65-F5344CB8AC3E}">
        <p14:creationId xmlns:p14="http://schemas.microsoft.com/office/powerpoint/2010/main" val="160983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p:txBody>
          <a:bodyPr/>
          <a:lstStyle/>
          <a:p>
            <a:r>
              <a:rPr lang="en-US" dirty="0" smtClean="0"/>
              <a:t>What surprised you about this exercise?</a:t>
            </a:r>
          </a:p>
          <a:p>
            <a:r>
              <a:rPr lang="en-US" dirty="0" smtClean="0"/>
              <a:t>What was most helpful?</a:t>
            </a:r>
          </a:p>
          <a:p>
            <a:r>
              <a:rPr lang="en-US" dirty="0" smtClean="0"/>
              <a:t>What is something you learned that you can share with your colleagues?</a:t>
            </a:r>
          </a:p>
          <a:p>
            <a:r>
              <a:rPr lang="en-US" dirty="0" smtClean="0"/>
              <a:t>What are your next steps?</a:t>
            </a:r>
            <a:endParaRPr lang="en-US" dirty="0"/>
          </a:p>
        </p:txBody>
      </p:sp>
    </p:spTree>
    <p:extLst>
      <p:ext uri="{BB962C8B-B14F-4D97-AF65-F5344CB8AC3E}">
        <p14:creationId xmlns:p14="http://schemas.microsoft.com/office/powerpoint/2010/main" val="17803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NILOA Assignment Library: </a:t>
            </a:r>
            <a:r>
              <a:rPr lang="en-US" dirty="0" smtClean="0">
                <a:hlinkClick r:id="rId2"/>
              </a:rPr>
              <a:t>https://www.assignmentlibrary.org/</a:t>
            </a:r>
            <a:endParaRPr lang="en-US" dirty="0" smtClean="0"/>
          </a:p>
          <a:p>
            <a:r>
              <a:rPr lang="en-US" dirty="0" smtClean="0"/>
              <a:t>TILT: </a:t>
            </a:r>
            <a:r>
              <a:rPr lang="en-US" dirty="0" smtClean="0">
                <a:hlinkClick r:id="rId3"/>
              </a:rPr>
              <a:t>https://www.unlv.edu/provost/teachingandlearning</a:t>
            </a:r>
            <a:endParaRPr lang="en-US" dirty="0" smtClean="0"/>
          </a:p>
          <a:p>
            <a:r>
              <a:rPr lang="en-US" dirty="0" smtClean="0"/>
              <a:t>Hutchings- Aligning Outcomes and Educational Practices </a:t>
            </a:r>
            <a:r>
              <a:rPr lang="en-US" dirty="0" smtClean="0">
                <a:hlinkClick r:id="rId4"/>
              </a:rPr>
              <a:t>http://learningoutcomesassessment.org/documents/Occasional%20Paper%2026.pdf</a:t>
            </a:r>
            <a:endParaRPr lang="en-US" dirty="0" smtClean="0"/>
          </a:p>
          <a:p>
            <a:endParaRPr lang="en-US" dirty="0"/>
          </a:p>
        </p:txBody>
      </p:sp>
    </p:spTree>
    <p:extLst>
      <p:ext uri="{BB962C8B-B14F-4D97-AF65-F5344CB8AC3E}">
        <p14:creationId xmlns:p14="http://schemas.microsoft.com/office/powerpoint/2010/main" val="90883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Why assignment design matters</a:t>
            </a:r>
          </a:p>
          <a:p>
            <a:r>
              <a:rPr lang="en-US" dirty="0" smtClean="0"/>
              <a:t>What makes an effective assignment</a:t>
            </a:r>
          </a:p>
          <a:p>
            <a:r>
              <a:rPr lang="en-US" dirty="0" smtClean="0"/>
              <a:t>Paired work</a:t>
            </a:r>
          </a:p>
          <a:p>
            <a:r>
              <a:rPr lang="en-US" dirty="0" smtClean="0"/>
              <a:t>Discussion</a:t>
            </a:r>
          </a:p>
        </p:txBody>
      </p:sp>
    </p:spTree>
    <p:extLst>
      <p:ext uri="{BB962C8B-B14F-4D97-AF65-F5344CB8AC3E}">
        <p14:creationId xmlns:p14="http://schemas.microsoft.com/office/powerpoint/2010/main" val="159650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3" name="Content Placeholder 2"/>
          <p:cNvSpPr>
            <a:spLocks noGrp="1"/>
          </p:cNvSpPr>
          <p:nvPr>
            <p:ph idx="1"/>
          </p:nvPr>
        </p:nvSpPr>
        <p:spPr/>
        <p:txBody>
          <a:bodyPr/>
          <a:lstStyle/>
          <a:p>
            <a:r>
              <a:rPr lang="en-US" dirty="0" smtClean="0"/>
              <a:t>Imagine you are student in a course and these are your instructions for your final project. What is good about these instructions and what is missing and/or problematic?</a:t>
            </a:r>
          </a:p>
          <a:p>
            <a:pPr lvl="1"/>
            <a:r>
              <a:rPr lang="en-US" dirty="0" smtClean="0"/>
              <a:t>You’ll produce a minimum 6 page research paper on a popular culture phenomenon of your choosing. Your paper must be a critical analysis of your chosen topic, based in the appropriate theory and methodology, with summary and description kept to a bare minimum. Your research should be supported with a minimum of 3 scholarly sources (only one of which can be an assigned course reading) and 2 popular or primary sources. </a:t>
            </a:r>
            <a:endParaRPr lang="en-US" dirty="0"/>
          </a:p>
        </p:txBody>
      </p:sp>
    </p:spTree>
    <p:extLst>
      <p:ext uri="{BB962C8B-B14F-4D97-AF65-F5344CB8AC3E}">
        <p14:creationId xmlns:p14="http://schemas.microsoft.com/office/powerpoint/2010/main" val="296642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Assignment Design Matters</a:t>
            </a:r>
            <a:endParaRPr lang="en-US" dirty="0"/>
          </a:p>
        </p:txBody>
      </p:sp>
      <p:sp>
        <p:nvSpPr>
          <p:cNvPr id="3" name="Content Placeholder 2"/>
          <p:cNvSpPr>
            <a:spLocks noGrp="1"/>
          </p:cNvSpPr>
          <p:nvPr>
            <p:ph idx="1"/>
          </p:nvPr>
        </p:nvSpPr>
        <p:spPr/>
        <p:txBody>
          <a:bodyPr/>
          <a:lstStyle/>
          <a:p>
            <a:r>
              <a:rPr lang="en-US" dirty="0" smtClean="0"/>
              <a:t>Students do better when assignment instructions are clear and rubrics are shared with them</a:t>
            </a:r>
          </a:p>
          <a:p>
            <a:r>
              <a:rPr lang="en-US" dirty="0" smtClean="0"/>
              <a:t>TILT (Transparency in Learning and Teaching) found transparency enhanced </a:t>
            </a:r>
            <a:r>
              <a:rPr lang="en-US" dirty="0"/>
              <a:t>the success of first-generation, </a:t>
            </a:r>
            <a:r>
              <a:rPr lang="en-US" dirty="0" smtClean="0"/>
              <a:t>low-income, and underrepresented </a:t>
            </a:r>
            <a:r>
              <a:rPr lang="en-US" dirty="0"/>
              <a:t>college students in multiple ways at statistically significant levels, with a medium-to-large sized magnitude </a:t>
            </a:r>
            <a:r>
              <a:rPr lang="en-US" dirty="0" smtClean="0"/>
              <a:t>of effect</a:t>
            </a:r>
            <a:r>
              <a:rPr lang="en-US" dirty="0"/>
              <a:t>.</a:t>
            </a:r>
          </a:p>
        </p:txBody>
      </p:sp>
    </p:spTree>
    <p:extLst>
      <p:ext uri="{BB962C8B-B14F-4D97-AF65-F5344CB8AC3E}">
        <p14:creationId xmlns:p14="http://schemas.microsoft.com/office/powerpoint/2010/main" val="167822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Assignments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Poorly written and ambiguous student learning outcomes make it difficult for students to understand what is expected of them and thus, demonstrate their learning. </a:t>
            </a:r>
            <a:endParaRPr lang="en-US" dirty="0" smtClean="0"/>
          </a:p>
          <a:p>
            <a:pPr lvl="0"/>
            <a:r>
              <a:rPr lang="en-US" dirty="0" smtClean="0"/>
              <a:t>Assessment </a:t>
            </a:r>
            <a:r>
              <a:rPr lang="en-US" dirty="0"/>
              <a:t>approaches should allow for multiple ways for students to demonstrate mastery, rather than a one-size-fits-all approach.</a:t>
            </a:r>
          </a:p>
          <a:p>
            <a:pPr lvl="0"/>
            <a:r>
              <a:rPr lang="en-US" dirty="0"/>
              <a:t>Clearly defined rubrics allow students to see exactly what is expected of them, and help instructors avoid bias when assessing student work. </a:t>
            </a:r>
          </a:p>
          <a:p>
            <a:pPr lvl="0"/>
            <a:r>
              <a:rPr lang="en-US" dirty="0"/>
              <a:t>Instructions for student work should include as much information as possible, so that students do not need to ‘read between the lines</a:t>
            </a:r>
            <a:r>
              <a:rPr lang="en-US" dirty="0" smtClean="0"/>
              <a:t>.’</a:t>
            </a:r>
            <a:endParaRPr lang="en-US" dirty="0"/>
          </a:p>
        </p:txBody>
      </p:sp>
    </p:spTree>
    <p:extLst>
      <p:ext uri="{BB962C8B-B14F-4D97-AF65-F5344CB8AC3E}">
        <p14:creationId xmlns:p14="http://schemas.microsoft.com/office/powerpoint/2010/main" val="321523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Assignments, cont. </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Do not assume that students have entered your course or program with specific skills already developed. Writing, critical thinking, and information literacy skills (just to name a few) may not have been emphasized in the students’ high-school education. </a:t>
            </a:r>
          </a:p>
          <a:p>
            <a:pPr lvl="0"/>
            <a:r>
              <a:rPr lang="en-US" dirty="0"/>
              <a:t>Disaggregating assessment data when possible </a:t>
            </a:r>
            <a:r>
              <a:rPr lang="en-US" dirty="0" smtClean="0"/>
              <a:t>allows </a:t>
            </a:r>
            <a:r>
              <a:rPr lang="en-US" dirty="0"/>
              <a:t>faculty to develop interventions to help struggling students. </a:t>
            </a:r>
          </a:p>
          <a:p>
            <a:pPr lvl="0"/>
            <a:r>
              <a:rPr lang="en-US" dirty="0"/>
              <a:t>Avoid comparing students against peers. Having a standard judgement (for example, a rubric) allows instructors to compare students against a pre-determined standard. </a:t>
            </a:r>
          </a:p>
          <a:p>
            <a:pPr lvl="0"/>
            <a:r>
              <a:rPr lang="en-US" dirty="0"/>
              <a:t>When students do not perform well on assignments, ask them why. It may be that the instructions were not as clear as the instructor thought, or the students did not understand a concept and need review. </a:t>
            </a:r>
          </a:p>
          <a:p>
            <a:endParaRPr lang="en-US" dirty="0"/>
          </a:p>
        </p:txBody>
      </p:sp>
    </p:spTree>
    <p:extLst>
      <p:ext uri="{BB962C8B-B14F-4D97-AF65-F5344CB8AC3E}">
        <p14:creationId xmlns:p14="http://schemas.microsoft.com/office/powerpoint/2010/main" val="333452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an Effective Assignment (NILOA)</a:t>
            </a:r>
            <a:endParaRPr lang="en-US" dirty="0"/>
          </a:p>
        </p:txBody>
      </p:sp>
      <p:sp>
        <p:nvSpPr>
          <p:cNvPr id="3" name="Content Placeholder 2"/>
          <p:cNvSpPr>
            <a:spLocks noGrp="1"/>
          </p:cNvSpPr>
          <p:nvPr>
            <p:ph idx="1"/>
          </p:nvPr>
        </p:nvSpPr>
        <p:spPr/>
        <p:txBody>
          <a:bodyPr>
            <a:normAutofit lnSpcReduction="10000"/>
          </a:bodyPr>
          <a:lstStyle/>
          <a:p>
            <a:r>
              <a:rPr lang="en-US" dirty="0" smtClean="0"/>
              <a:t>Intentional</a:t>
            </a:r>
          </a:p>
          <a:p>
            <a:r>
              <a:rPr lang="en-US" dirty="0" smtClean="0"/>
              <a:t>Clear to students</a:t>
            </a:r>
          </a:p>
          <a:p>
            <a:r>
              <a:rPr lang="en-US" dirty="0" smtClean="0"/>
              <a:t>Explicit about evaluation</a:t>
            </a:r>
          </a:p>
          <a:p>
            <a:r>
              <a:rPr lang="en-US" dirty="0" smtClean="0"/>
              <a:t>Engaging</a:t>
            </a:r>
          </a:p>
          <a:p>
            <a:r>
              <a:rPr lang="en-US" dirty="0" smtClean="0"/>
              <a:t>Responsive</a:t>
            </a:r>
          </a:p>
          <a:p>
            <a:r>
              <a:rPr lang="en-US" dirty="0" smtClean="0"/>
              <a:t>Reflective</a:t>
            </a:r>
          </a:p>
          <a:p>
            <a:r>
              <a:rPr lang="en-US" dirty="0" smtClean="0"/>
              <a:t>Linked to/aligned with other assignments</a:t>
            </a:r>
            <a:endParaRPr lang="en-US" dirty="0"/>
          </a:p>
        </p:txBody>
      </p:sp>
    </p:spTree>
    <p:extLst>
      <p:ext uri="{BB962C8B-B14F-4D97-AF65-F5344CB8AC3E}">
        <p14:creationId xmlns:p14="http://schemas.microsoft.com/office/powerpoint/2010/main" val="323392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Design Steps</a:t>
            </a:r>
            <a:endParaRPr lang="en-US" dirty="0"/>
          </a:p>
        </p:txBody>
      </p:sp>
      <p:sp>
        <p:nvSpPr>
          <p:cNvPr id="3" name="Content Placeholder 2"/>
          <p:cNvSpPr>
            <a:spLocks noGrp="1"/>
          </p:cNvSpPr>
          <p:nvPr>
            <p:ph idx="1"/>
          </p:nvPr>
        </p:nvSpPr>
        <p:spPr/>
        <p:txBody>
          <a:bodyPr/>
          <a:lstStyle/>
          <a:p>
            <a:r>
              <a:rPr lang="en-US" dirty="0" smtClean="0"/>
              <a:t>For each step, please consider the answers for this assignment and keep note of your answers.</a:t>
            </a:r>
          </a:p>
          <a:p>
            <a:pPr marL="0" indent="0">
              <a:buNone/>
            </a:pPr>
            <a:endParaRPr lang="en-US" dirty="0"/>
          </a:p>
        </p:txBody>
      </p:sp>
    </p:spTree>
    <p:extLst>
      <p:ext uri="{BB962C8B-B14F-4D97-AF65-F5344CB8AC3E}">
        <p14:creationId xmlns:p14="http://schemas.microsoft.com/office/powerpoint/2010/main" val="133479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What outcomes are you assessing?	</a:t>
            </a:r>
            <a:endParaRPr lang="en-US" dirty="0"/>
          </a:p>
        </p:txBody>
      </p:sp>
      <p:sp>
        <p:nvSpPr>
          <p:cNvPr id="3" name="Content Placeholder 2"/>
          <p:cNvSpPr>
            <a:spLocks noGrp="1"/>
          </p:cNvSpPr>
          <p:nvPr>
            <p:ph idx="1"/>
          </p:nvPr>
        </p:nvSpPr>
        <p:spPr/>
        <p:txBody>
          <a:bodyPr/>
          <a:lstStyle/>
          <a:p>
            <a:r>
              <a:rPr lang="en-US" dirty="0" smtClean="0"/>
              <a:t>How many outcomes can you effectively assess in this assignment?</a:t>
            </a:r>
          </a:p>
          <a:p>
            <a:r>
              <a:rPr lang="en-US" dirty="0" smtClean="0"/>
              <a:t>What are the most important outcomes for this assignment?</a:t>
            </a:r>
          </a:p>
          <a:p>
            <a:r>
              <a:rPr lang="en-US" dirty="0" smtClean="0"/>
              <a:t>How do these outcomes relate to the major, general education, or institution-wide outcomes?</a:t>
            </a:r>
          </a:p>
          <a:p>
            <a:r>
              <a:rPr lang="en-US" dirty="0" smtClean="0"/>
              <a:t>Are the outcomes written in a way that students would understand what is expected of them? </a:t>
            </a:r>
          </a:p>
          <a:p>
            <a:endParaRPr lang="en-US" dirty="0" smtClean="0"/>
          </a:p>
        </p:txBody>
      </p:sp>
    </p:spTree>
    <p:extLst>
      <p:ext uri="{BB962C8B-B14F-4D97-AF65-F5344CB8AC3E}">
        <p14:creationId xmlns:p14="http://schemas.microsoft.com/office/powerpoint/2010/main" val="39584729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TotalTime>
  <Words>832</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Assignment Design  Workshop</vt:lpstr>
      <vt:lpstr>Outline</vt:lpstr>
      <vt:lpstr>Thought Experiment</vt:lpstr>
      <vt:lpstr>Why Assignment Design Matters</vt:lpstr>
      <vt:lpstr>Inclusive Assignments</vt:lpstr>
      <vt:lpstr>Inclusive Assignments, cont. </vt:lpstr>
      <vt:lpstr>What Makes an Effective Assignment (NILOA)</vt:lpstr>
      <vt:lpstr>Assignment Design Steps</vt:lpstr>
      <vt:lpstr>Step 1: What outcomes are you assessing? </vt:lpstr>
      <vt:lpstr>Step 2: Who are your students</vt:lpstr>
      <vt:lpstr>Step 3: Assignment Assessment</vt:lpstr>
      <vt:lpstr>Step 4: Assignment Instructions</vt:lpstr>
      <vt:lpstr>Paired work (30 min each- 60 min total)</vt:lpstr>
      <vt:lpstr>Group Discussion</vt:lpstr>
      <vt:lpstr>Resources</vt:lpstr>
    </vt:vector>
  </TitlesOfParts>
  <Company>WSU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Design  Workshop</dc:title>
  <dc:creator>Strout, Sarah</dc:creator>
  <cp:lastModifiedBy>NSCC</cp:lastModifiedBy>
  <cp:revision>14</cp:revision>
  <dcterms:created xsi:type="dcterms:W3CDTF">2018-10-23T18:23:49Z</dcterms:created>
  <dcterms:modified xsi:type="dcterms:W3CDTF">2018-11-02T17:38:53Z</dcterms:modified>
</cp:coreProperties>
</file>